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97384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4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4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2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3641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4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2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64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9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61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57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DBBB0E2-171D-4DEF-A2DC-F0596F4B959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F0ED7A5-127E-48AD-83DC-6A78392B8A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60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CC58B3-69DA-4224-949C-9114C030CFFC}"/>
              </a:ext>
            </a:extLst>
          </p:cNvPr>
          <p:cNvSpPr txBox="1"/>
          <p:nvPr/>
        </p:nvSpPr>
        <p:spPr>
          <a:xfrm>
            <a:off x="2197100" y="1901736"/>
            <a:ext cx="8356600" cy="255454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z-Cyrl-UZ" sz="3200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“Шовот-Қораўзак янги темир йўл линиясини ҳамда Амударё устидан ўтувчи темир йўл ва автомобиль йўли қўшма кўпригини қуриш” </a:t>
            </a:r>
          </a:p>
          <a:p>
            <a:pPr algn="ctr"/>
            <a:r>
              <a:rPr lang="uz-Cyrl-UZ" sz="3200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инвестиция лойиҳаси тақдимоти</a:t>
            </a:r>
            <a:endParaRPr lang="ru-RU" sz="3200" dirty="0"/>
          </a:p>
        </p:txBody>
      </p:sp>
      <p:pic>
        <p:nvPicPr>
          <p:cNvPr id="4" name="Picture 2" descr="«O‘zbekiston temir yo‘llari» АJ">
            <a:extLst>
              <a:ext uri="{FF2B5EF4-FFF2-40B4-BE49-F238E27FC236}">
                <a16:creationId xmlns:a16="http://schemas.microsoft.com/office/drawing/2014/main" id="{7B277A05-1B5E-47DF-86CB-64E3B7D7B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696" y="217727"/>
            <a:ext cx="709612" cy="92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37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9CEC0-7386-4E12-B0DB-5849668D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52361"/>
            <a:ext cx="10390809" cy="678569"/>
          </a:xfr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algn="ctr"/>
            <a:r>
              <a:rPr lang="uz-Cyrl-UZ" sz="1800" b="1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“Шовот-Қораўзак янги темир йўл линиясини ҳамда Амударё устидан ўтувчи темир йўл ва автомобиль йўли қўшма кўпригини қуриш” инвестиция лойиҳаси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: скругленные углы 102">
            <a:extLst>
              <a:ext uri="{FF2B5EF4-FFF2-40B4-BE49-F238E27FC236}">
                <a16:creationId xmlns:a16="http://schemas.microsoft.com/office/drawing/2014/main" id="{733546B9-D64E-49FB-A295-CD237D294F1E}"/>
              </a:ext>
            </a:extLst>
          </p:cNvPr>
          <p:cNvSpPr>
            <a:spLocks noChangeAspect="1"/>
          </p:cNvSpPr>
          <p:nvPr/>
        </p:nvSpPr>
        <p:spPr>
          <a:xfrm>
            <a:off x="1265964" y="3975773"/>
            <a:ext cx="3140966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Лойиҳа манзили: </a:t>
            </a:r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Хоразм вилояти</a:t>
            </a:r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 </a:t>
            </a:r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Қорақалпоғистон Республикаси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379FC2-0316-4D63-A670-B49264D91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27" y="3895802"/>
            <a:ext cx="483987" cy="46811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5CA4AB2-BE31-40F0-B202-AAEBD0AA9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348" y="1643256"/>
            <a:ext cx="482141" cy="468365"/>
          </a:xfrm>
          <a:prstGeom prst="rect">
            <a:avLst/>
          </a:prstGeom>
        </p:spPr>
      </p:pic>
      <p:sp>
        <p:nvSpPr>
          <p:cNvPr id="12" name="Прямоугольник: скругленные углы 102">
            <a:extLst>
              <a:ext uri="{FF2B5EF4-FFF2-40B4-BE49-F238E27FC236}">
                <a16:creationId xmlns:a16="http://schemas.microsoft.com/office/drawing/2014/main" id="{70EF0812-8F53-475F-840B-001475BE9236}"/>
              </a:ext>
            </a:extLst>
          </p:cNvPr>
          <p:cNvSpPr>
            <a:spLocks noChangeAspect="1"/>
          </p:cNvSpPr>
          <p:nvPr/>
        </p:nvSpPr>
        <p:spPr>
          <a:xfrm>
            <a:off x="5297373" y="1650279"/>
            <a:ext cx="2495849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Лойиҳанинг қиймати </a:t>
            </a:r>
          </a:p>
          <a:p>
            <a:pPr algn="ctr"/>
            <a:r>
              <a:rPr lang="uz-Cyrl-U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173,8 млн.</a:t>
            </a:r>
            <a:endParaRPr lang="uz-Cyrl-U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A074AAD-5CDC-43EE-B26D-1C8F530C9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177" y="2758880"/>
            <a:ext cx="445398" cy="574967"/>
          </a:xfrm>
          <a:prstGeom prst="rect">
            <a:avLst/>
          </a:prstGeom>
        </p:spPr>
      </p:pic>
      <p:sp>
        <p:nvSpPr>
          <p:cNvPr id="15" name="Прямоугольник: скругленные углы 102">
            <a:extLst>
              <a:ext uri="{FF2B5EF4-FFF2-40B4-BE49-F238E27FC236}">
                <a16:creationId xmlns:a16="http://schemas.microsoft.com/office/drawing/2014/main" id="{03F36C5B-690A-4494-B6FB-DF51FC41AE8E}"/>
              </a:ext>
            </a:extLst>
          </p:cNvPr>
          <p:cNvSpPr>
            <a:spLocks noChangeAspect="1"/>
          </p:cNvSpPr>
          <p:nvPr/>
        </p:nvSpPr>
        <p:spPr>
          <a:xfrm>
            <a:off x="5277750" y="2845520"/>
            <a:ext cx="2415645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latin typeface="Arial" panose="020B0604020202020204" pitchFamily="34" charset="0"/>
                <a:cs typeface="Arial" panose="020B0604020202020204" pitchFamily="34" charset="0"/>
              </a:rPr>
              <a:t>Ўз маблағлари</a:t>
            </a:r>
          </a:p>
          <a:p>
            <a:pPr algn="ctr"/>
            <a:r>
              <a:rPr lang="uz-Cyrl-UZ" sz="1600" b="1" dirty="0">
                <a:latin typeface="Arial" panose="020B0604020202020204" pitchFamily="34" charset="0"/>
                <a:cs typeface="Arial" panose="020B0604020202020204" pitchFamily="34" charset="0"/>
              </a:rPr>
              <a:t>93,16 млн.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DCBEB9A-4D7C-45C0-895D-F50372E577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8031" y="3680056"/>
            <a:ext cx="403809" cy="614492"/>
          </a:xfrm>
          <a:prstGeom prst="rect">
            <a:avLst/>
          </a:prstGeom>
        </p:spPr>
      </p:pic>
      <p:sp>
        <p:nvSpPr>
          <p:cNvPr id="18" name="Прямоугольник: скругленные углы 102">
            <a:extLst>
              <a:ext uri="{FF2B5EF4-FFF2-40B4-BE49-F238E27FC236}">
                <a16:creationId xmlns:a16="http://schemas.microsoft.com/office/drawing/2014/main" id="{CD95B731-5AE2-486C-A1BC-910652A653E7}"/>
              </a:ext>
            </a:extLst>
          </p:cNvPr>
          <p:cNvSpPr>
            <a:spLocks noChangeAspect="1"/>
          </p:cNvSpPr>
          <p:nvPr/>
        </p:nvSpPr>
        <p:spPr>
          <a:xfrm>
            <a:off x="5256700" y="3831932"/>
            <a:ext cx="2707720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latin typeface="Arial" panose="020B0604020202020204" pitchFamily="34" charset="0"/>
                <a:cs typeface="Arial" panose="020B0604020202020204" pitchFamily="34" charset="0"/>
              </a:rPr>
              <a:t>Тикланиш ва тараққиёт жамғармаси маблағлари</a:t>
            </a:r>
          </a:p>
          <a:p>
            <a:pPr algn="ctr"/>
            <a:r>
              <a:rPr lang="uz-Cyrl-UZ" sz="1600" b="1" dirty="0">
                <a:latin typeface="Arial" panose="020B0604020202020204" pitchFamily="34" charset="0"/>
                <a:cs typeface="Arial" panose="020B0604020202020204" pitchFamily="34" charset="0"/>
              </a:rPr>
              <a:t>45,0 млн.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FAAF6DA-238A-4C47-B50C-6B74B1FFC6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8747" y="4829814"/>
            <a:ext cx="606002" cy="442218"/>
          </a:xfrm>
          <a:prstGeom prst="rect">
            <a:avLst/>
          </a:prstGeom>
        </p:spPr>
      </p:pic>
      <p:sp>
        <p:nvSpPr>
          <p:cNvPr id="21" name="Прямоугольник: скругленные углы 102">
            <a:extLst>
              <a:ext uri="{FF2B5EF4-FFF2-40B4-BE49-F238E27FC236}">
                <a16:creationId xmlns:a16="http://schemas.microsoft.com/office/drawing/2014/main" id="{A00AF418-EAB1-4928-8C1D-A4D2B4D85A4F}"/>
              </a:ext>
            </a:extLst>
          </p:cNvPr>
          <p:cNvSpPr>
            <a:spLocks noChangeAspect="1"/>
          </p:cNvSpPr>
          <p:nvPr/>
        </p:nvSpPr>
        <p:spPr>
          <a:xfrm>
            <a:off x="5212733" y="4849988"/>
            <a:ext cx="2551855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latin typeface="Arial" panose="020B0604020202020204" pitchFamily="34" charset="0"/>
                <a:cs typeface="Arial" panose="020B0604020202020204" pitchFamily="34" charset="0"/>
              </a:rPr>
              <a:t>Тижорат банк кредитлари</a:t>
            </a:r>
          </a:p>
          <a:p>
            <a:pPr algn="ctr"/>
            <a:r>
              <a:rPr lang="uz-Cyrl-UZ" sz="1600" b="1" dirty="0">
                <a:latin typeface="Arial" panose="020B0604020202020204" pitchFamily="34" charset="0"/>
                <a:cs typeface="Arial" panose="020B0604020202020204" pitchFamily="34" charset="0"/>
              </a:rPr>
              <a:t>0,96 млн.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47DFF69-5CF6-405B-9F7E-F55D2D61C3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9130" y="5841296"/>
            <a:ext cx="415446" cy="534400"/>
          </a:xfrm>
          <a:prstGeom prst="rect">
            <a:avLst/>
          </a:prstGeom>
        </p:spPr>
      </p:pic>
      <p:sp>
        <p:nvSpPr>
          <p:cNvPr id="24" name="Прямоугольник: скругленные углы 102">
            <a:extLst>
              <a:ext uri="{FF2B5EF4-FFF2-40B4-BE49-F238E27FC236}">
                <a16:creationId xmlns:a16="http://schemas.microsoft.com/office/drawing/2014/main" id="{CCE707C4-76B4-4DD3-995F-15F56F17E07F}"/>
              </a:ext>
            </a:extLst>
          </p:cNvPr>
          <p:cNvSpPr>
            <a:spLocks noChangeAspect="1"/>
          </p:cNvSpPr>
          <p:nvPr/>
        </p:nvSpPr>
        <p:spPr>
          <a:xfrm>
            <a:off x="5454749" y="5914422"/>
            <a:ext cx="2231625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latin typeface="Arial" panose="020B0604020202020204" pitchFamily="34" charset="0"/>
                <a:cs typeface="Arial" panose="020B0604020202020204" pitchFamily="34" charset="0"/>
              </a:rPr>
              <a:t>Давлат кафолати остидаги кредитлар</a:t>
            </a:r>
          </a:p>
          <a:p>
            <a:pPr algn="ctr"/>
            <a:r>
              <a:rPr lang="uz-Cyrl-UZ" sz="1600" b="1" dirty="0">
                <a:latin typeface="Arial" panose="020B0604020202020204" pitchFamily="34" charset="0"/>
                <a:cs typeface="Arial" panose="020B0604020202020204" pitchFamily="34" charset="0"/>
              </a:rPr>
              <a:t>34,66 млн.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7AF1D6C8-3E6E-4732-909E-0FBDC2CED5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8488" y="3722717"/>
            <a:ext cx="456575" cy="394876"/>
          </a:xfrm>
          <a:prstGeom prst="rect">
            <a:avLst/>
          </a:prstGeom>
        </p:spPr>
      </p:pic>
      <p:sp>
        <p:nvSpPr>
          <p:cNvPr id="27" name="Прямоугольник: скругленные углы 102">
            <a:extLst>
              <a:ext uri="{FF2B5EF4-FFF2-40B4-BE49-F238E27FC236}">
                <a16:creationId xmlns:a16="http://schemas.microsoft.com/office/drawing/2014/main" id="{DA81A60A-6ABB-469E-A107-7BCB47543D97}"/>
              </a:ext>
            </a:extLst>
          </p:cNvPr>
          <p:cNvSpPr>
            <a:spLocks noChangeAspect="1"/>
          </p:cNvSpPr>
          <p:nvPr/>
        </p:nvSpPr>
        <p:spPr>
          <a:xfrm>
            <a:off x="9028315" y="2976298"/>
            <a:ext cx="2610240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82,2 км </a:t>
            </a:r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узунликдаги  темир йўл линияси</a:t>
            </a:r>
          </a:p>
          <a:p>
            <a:pPr algn="ctr"/>
            <a:endParaRPr lang="uz-Cyrl-U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49E5379B-27B3-4AAC-82EB-E2F838B271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82361" y="2822347"/>
            <a:ext cx="497127" cy="489479"/>
          </a:xfrm>
          <a:prstGeom prst="rect">
            <a:avLst/>
          </a:prstGeom>
        </p:spPr>
      </p:pic>
      <p:sp>
        <p:nvSpPr>
          <p:cNvPr id="30" name="Прямоугольник: скругленные углы 102">
            <a:extLst>
              <a:ext uri="{FF2B5EF4-FFF2-40B4-BE49-F238E27FC236}">
                <a16:creationId xmlns:a16="http://schemas.microsoft.com/office/drawing/2014/main" id="{D6DABC96-8465-42FB-AABD-24CEE523EE75}"/>
              </a:ext>
            </a:extLst>
          </p:cNvPr>
          <p:cNvSpPr>
            <a:spLocks noChangeAspect="1"/>
          </p:cNvSpPr>
          <p:nvPr/>
        </p:nvSpPr>
        <p:spPr>
          <a:xfrm>
            <a:off x="8988053" y="3839040"/>
            <a:ext cx="2798330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417 метр </a:t>
            </a:r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узунликдаги  </a:t>
            </a:r>
          </a:p>
          <a:p>
            <a:pPr algn="ctr"/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қўшма кўпригини қуриш</a:t>
            </a:r>
          </a:p>
          <a:p>
            <a:pPr algn="ctr"/>
            <a:endParaRPr lang="uz-Cyrl-U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«O‘zbekiston temir yo‘llari» АJ">
            <a:extLst>
              <a:ext uri="{FF2B5EF4-FFF2-40B4-BE49-F238E27FC236}">
                <a16:creationId xmlns:a16="http://schemas.microsoft.com/office/drawing/2014/main" id="{27DE5801-9148-4D89-A2DA-39BED373E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696" y="217727"/>
            <a:ext cx="709612" cy="92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: скругленные углы 102">
            <a:extLst>
              <a:ext uri="{FF2B5EF4-FFF2-40B4-BE49-F238E27FC236}">
                <a16:creationId xmlns:a16="http://schemas.microsoft.com/office/drawing/2014/main" id="{587A0F55-FEA7-43B0-9411-73ADC4380F8D}"/>
              </a:ext>
            </a:extLst>
          </p:cNvPr>
          <p:cNvSpPr>
            <a:spLocks noChangeAspect="1"/>
          </p:cNvSpPr>
          <p:nvPr/>
        </p:nvSpPr>
        <p:spPr>
          <a:xfrm>
            <a:off x="1239986" y="2971158"/>
            <a:ext cx="3216496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Асос: Вазирлар маҳкамасининг 3.04.2021 йилдаги </a:t>
            </a:r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175-сон</a:t>
            </a:r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қарори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602947FC-F325-4006-B5EA-68B794B6A7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0789" y="2836654"/>
            <a:ext cx="434517" cy="50447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734FFA58-56F0-4548-A00C-24DFBD2238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77082" y="1598336"/>
            <a:ext cx="447341" cy="572375"/>
          </a:xfrm>
          <a:prstGeom prst="rect">
            <a:avLst/>
          </a:prstGeom>
        </p:spPr>
      </p:pic>
      <p:sp>
        <p:nvSpPr>
          <p:cNvPr id="42" name="Прямоугольник: скругленные углы 102">
            <a:extLst>
              <a:ext uri="{FF2B5EF4-FFF2-40B4-BE49-F238E27FC236}">
                <a16:creationId xmlns:a16="http://schemas.microsoft.com/office/drawing/2014/main" id="{A6EFB9E3-44EE-41E2-9661-2F05C3488695}"/>
              </a:ext>
            </a:extLst>
          </p:cNvPr>
          <p:cNvSpPr>
            <a:spLocks noChangeAspect="1"/>
          </p:cNvSpPr>
          <p:nvPr/>
        </p:nvSpPr>
        <p:spPr>
          <a:xfrm>
            <a:off x="9155434" y="1782563"/>
            <a:ext cx="2423282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 та </a:t>
            </a:r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янги иш ўринларини яратиш</a:t>
            </a:r>
          </a:p>
          <a:p>
            <a:pPr algn="ctr"/>
            <a:endParaRPr lang="uz-Cyrl-U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751826F6-D90B-4719-A623-8E7F4015E1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1623" y="1583177"/>
            <a:ext cx="497637" cy="489480"/>
          </a:xfrm>
          <a:prstGeom prst="rect">
            <a:avLst/>
          </a:prstGeom>
        </p:spPr>
      </p:pic>
      <p:sp>
        <p:nvSpPr>
          <p:cNvPr id="45" name="Прямоугольник: скругленные углы 102">
            <a:extLst>
              <a:ext uri="{FF2B5EF4-FFF2-40B4-BE49-F238E27FC236}">
                <a16:creationId xmlns:a16="http://schemas.microsoft.com/office/drawing/2014/main" id="{1EDA820A-6D78-487B-9280-F4CF9B7649BD}"/>
              </a:ext>
            </a:extLst>
          </p:cNvPr>
          <p:cNvSpPr>
            <a:spLocks noChangeAspect="1"/>
          </p:cNvSpPr>
          <p:nvPr/>
        </p:nvSpPr>
        <p:spPr>
          <a:xfrm>
            <a:off x="1564707" y="1628432"/>
            <a:ext cx="2525487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Амалга ошириш муддати 2021-2024 йй.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69429-13F7-44AB-ADAD-9C0DCF9F13C0}"/>
              </a:ext>
            </a:extLst>
          </p:cNvPr>
          <p:cNvSpPr/>
          <p:nvPr/>
        </p:nvSpPr>
        <p:spPr>
          <a:xfrm>
            <a:off x="4435476" y="1535108"/>
            <a:ext cx="59106" cy="487053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E652E07-A6E3-4409-9F93-CE0323D5B586}"/>
              </a:ext>
            </a:extLst>
          </p:cNvPr>
          <p:cNvSpPr/>
          <p:nvPr/>
        </p:nvSpPr>
        <p:spPr>
          <a:xfrm>
            <a:off x="4915422" y="2322102"/>
            <a:ext cx="2974948" cy="234197"/>
          </a:xfrm>
          <a:prstGeom prst="rect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tx1"/>
                </a:solidFill>
              </a:rPr>
              <a:t>Манбалар: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59484D5-A3DE-44E1-A8E9-2193753A0DE5}"/>
              </a:ext>
            </a:extLst>
          </p:cNvPr>
          <p:cNvSpPr/>
          <p:nvPr/>
        </p:nvSpPr>
        <p:spPr>
          <a:xfrm>
            <a:off x="8254173" y="1552781"/>
            <a:ext cx="59106" cy="48705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0C4EB9B-585F-4BFF-9254-7F3494C1D604}"/>
              </a:ext>
            </a:extLst>
          </p:cNvPr>
          <p:cNvSpPr/>
          <p:nvPr/>
        </p:nvSpPr>
        <p:spPr>
          <a:xfrm>
            <a:off x="8634533" y="2320028"/>
            <a:ext cx="2974948" cy="234197"/>
          </a:xfrm>
          <a:prstGeom prst="rect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tx1"/>
                </a:solidFill>
              </a:rPr>
              <a:t>Лойиҳа қуввати: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CEEDC24-1AF8-4482-A509-6567245996D6}"/>
              </a:ext>
            </a:extLst>
          </p:cNvPr>
          <p:cNvSpPr/>
          <p:nvPr/>
        </p:nvSpPr>
        <p:spPr>
          <a:xfrm>
            <a:off x="1073766" y="2320028"/>
            <a:ext cx="2974948" cy="234197"/>
          </a:xfrm>
          <a:prstGeom prst="rect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>
                <a:solidFill>
                  <a:schemeClr val="tx1"/>
                </a:solidFill>
              </a:rPr>
              <a:t>Умумий маълумотлар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0AEA139-2F47-47CF-91EF-545EDD35003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4059" y="4833516"/>
            <a:ext cx="406623" cy="596958"/>
          </a:xfrm>
          <a:prstGeom prst="rect">
            <a:avLst/>
          </a:prstGeom>
        </p:spPr>
      </p:pic>
      <p:sp>
        <p:nvSpPr>
          <p:cNvPr id="41" name="Прямоугольник: скругленные углы 102">
            <a:extLst>
              <a:ext uri="{FF2B5EF4-FFF2-40B4-BE49-F238E27FC236}">
                <a16:creationId xmlns:a16="http://schemas.microsoft.com/office/drawing/2014/main" id="{75763A78-9A14-4947-AAD0-12C2288D7088}"/>
              </a:ext>
            </a:extLst>
          </p:cNvPr>
          <p:cNvSpPr>
            <a:spLocks noChangeAspect="1"/>
          </p:cNvSpPr>
          <p:nvPr/>
        </p:nvSpPr>
        <p:spPr>
          <a:xfrm>
            <a:off x="1541098" y="5053739"/>
            <a:ext cx="2423282" cy="388148"/>
          </a:xfrm>
          <a:prstGeom prst="roundRect">
            <a:avLst>
              <a:gd name="adj" fmla="val 10000"/>
            </a:avLst>
          </a:prstGeom>
          <a:noFill/>
          <a:ln w="12700">
            <a:noFill/>
            <a:prstDash val="solid"/>
          </a:ln>
          <a:effectLst/>
        </p:spPr>
        <p:txBody>
          <a:bodyPr anchor="ctr" anchorCtr="0"/>
          <a:lstStyle/>
          <a:p>
            <a:pPr algn="ctr"/>
            <a:r>
              <a:rPr lang="uz-Cyrl-U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Хорижий ҳамкор:</a:t>
            </a:r>
          </a:p>
          <a:p>
            <a:pPr algn="ctr"/>
            <a:r>
              <a:rPr lang="uz-Cyrl-U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Аниқланмоқда</a:t>
            </a:r>
          </a:p>
          <a:p>
            <a:pPr algn="ctr"/>
            <a:endParaRPr lang="uz-Cyrl-U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7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D4C39-2194-44AA-BC6A-4B95AC5C5784}"/>
              </a:ext>
            </a:extLst>
          </p:cNvPr>
          <p:cNvSpPr txBox="1"/>
          <p:nvPr/>
        </p:nvSpPr>
        <p:spPr>
          <a:xfrm>
            <a:off x="1230054" y="4910214"/>
            <a:ext cx="45298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z-Cyrl-UZ" sz="1600" dirty="0">
                <a:latin typeface="Arial" panose="020B0604020202020204" pitchFamily="34" charset="0"/>
                <a:ea typeface="Times New Roman" panose="02020603050405020304" pitchFamily="18" charset="0"/>
              </a:rPr>
              <a:t>	Шуниндек,</a:t>
            </a:r>
            <a:r>
              <a:rPr lang="uz-Cyrl-U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темир йўлга техник хизмат кўрсатиш бино ва иншоотларини қуриш лойиҳада кўзда тутилган.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«O‘zbekiston temir yo‘llari» АJ">
            <a:extLst>
              <a:ext uri="{FF2B5EF4-FFF2-40B4-BE49-F238E27FC236}">
                <a16:creationId xmlns:a16="http://schemas.microsoft.com/office/drawing/2014/main" id="{07784FB6-D04A-4171-B9AB-31A087718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696" y="217727"/>
            <a:ext cx="709612" cy="92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E688B9-DB6C-4C82-B18A-E109B6A07E9E}"/>
              </a:ext>
            </a:extLst>
          </p:cNvPr>
          <p:cNvSpPr txBox="1"/>
          <p:nvPr/>
        </p:nvSpPr>
        <p:spPr>
          <a:xfrm>
            <a:off x="6416039" y="3824117"/>
            <a:ext cx="4762677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21005" algn="just"/>
            <a:r>
              <a:rPr lang="uz-Cyrl-U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uz-Cyrl-U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Қорақалпоғистон Республикаси ва Хоразм вилояти ўртасида ишончли транспорт коридорини яратиш;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21005" algn="just"/>
            <a:r>
              <a:rPr lang="uz-Cyrl-U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юк ташиш имкониятларини ошириш, йўловчилар ташиш учун ортиб бораётган талабни қондириш;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990600" algn="l"/>
              </a:tabLst>
            </a:pPr>
            <a:r>
              <a:rPr lang="uz-Cyrl-U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- Республикада сайёҳлик соҳасини ривожлантиришга, аҳоли ва сайёҳларга хизмат кўрсатиш сифатини ошириш ва янги иш ўринларини яратиш.</a:t>
            </a:r>
          </a:p>
          <a:p>
            <a:pPr algn="just">
              <a:tabLst>
                <a:tab pos="990600" algn="l"/>
              </a:tabLst>
            </a:pPr>
            <a:r>
              <a:rPr lang="uz-Cyrl-UZ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805653-4C54-4717-86BE-827EBB08786C}"/>
              </a:ext>
            </a:extLst>
          </p:cNvPr>
          <p:cNvSpPr txBox="1"/>
          <p:nvPr/>
        </p:nvSpPr>
        <p:spPr>
          <a:xfrm>
            <a:off x="1181995" y="446417"/>
            <a:ext cx="4618712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z-Cyrl-U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Лойиҳада режалаштирилган ишлар: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02A4D7-0039-41A6-BAD7-99FB7EEE8E01}"/>
              </a:ext>
            </a:extLst>
          </p:cNvPr>
          <p:cNvSpPr/>
          <p:nvPr/>
        </p:nvSpPr>
        <p:spPr>
          <a:xfrm>
            <a:off x="1182013" y="1199560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Янги станциялар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3182311-4186-49AA-AC9B-BD69A189EF85}"/>
              </a:ext>
            </a:extLst>
          </p:cNvPr>
          <p:cNvSpPr/>
          <p:nvPr/>
        </p:nvSpPr>
        <p:spPr>
          <a:xfrm>
            <a:off x="4793469" y="1212260"/>
            <a:ext cx="1026305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6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8325AF3-FF6A-4265-B66F-9480B7362789}"/>
              </a:ext>
            </a:extLst>
          </p:cNvPr>
          <p:cNvSpPr/>
          <p:nvPr/>
        </p:nvSpPr>
        <p:spPr>
          <a:xfrm>
            <a:off x="1182013" y="1699553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Станцияларни қайта таъмирлаш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6B5D7F-E39D-411C-B8F5-A9586301FF44}"/>
              </a:ext>
            </a:extLst>
          </p:cNvPr>
          <p:cNvSpPr/>
          <p:nvPr/>
        </p:nvSpPr>
        <p:spPr>
          <a:xfrm>
            <a:off x="4793469" y="1712253"/>
            <a:ext cx="1026308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1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E135117-DB11-478A-B075-F703D035ED9A}"/>
              </a:ext>
            </a:extLst>
          </p:cNvPr>
          <p:cNvSpPr/>
          <p:nvPr/>
        </p:nvSpPr>
        <p:spPr>
          <a:xfrm>
            <a:off x="1181995" y="2185675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Стрелкали ўтказгичлар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3482921-947C-4F25-9D08-A526DBF03328}"/>
              </a:ext>
            </a:extLst>
          </p:cNvPr>
          <p:cNvSpPr/>
          <p:nvPr/>
        </p:nvSpPr>
        <p:spPr>
          <a:xfrm>
            <a:off x="4793466" y="2212246"/>
            <a:ext cx="1026311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52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87860D6-4D68-4490-8BA4-52DA5BCC7C2C}"/>
              </a:ext>
            </a:extLst>
          </p:cNvPr>
          <p:cNvSpPr/>
          <p:nvPr/>
        </p:nvSpPr>
        <p:spPr>
          <a:xfrm>
            <a:off x="1182013" y="2699539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Темир йўл кесишмалари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B60D27A-CA42-48C1-B1AE-1C8B35FF7259}"/>
              </a:ext>
            </a:extLst>
          </p:cNvPr>
          <p:cNvSpPr/>
          <p:nvPr/>
        </p:nvSpPr>
        <p:spPr>
          <a:xfrm>
            <a:off x="4793467" y="2712239"/>
            <a:ext cx="1026312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22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9CDE768-C90B-4381-9FAC-0523F0F894DF}"/>
              </a:ext>
            </a:extLst>
          </p:cNvPr>
          <p:cNvSpPr/>
          <p:nvPr/>
        </p:nvSpPr>
        <p:spPr>
          <a:xfrm>
            <a:off x="1182013" y="3223136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Сунъий иншоотлар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E8E36EC-8131-490E-B60B-5D12DEB8F267}"/>
              </a:ext>
            </a:extLst>
          </p:cNvPr>
          <p:cNvSpPr/>
          <p:nvPr/>
        </p:nvSpPr>
        <p:spPr>
          <a:xfrm>
            <a:off x="4793464" y="3235836"/>
            <a:ext cx="1026317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204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F4F30C4-B95F-4028-9CCA-B3F90010E98E}"/>
              </a:ext>
            </a:extLst>
          </p:cNvPr>
          <p:cNvSpPr/>
          <p:nvPr/>
        </p:nvSpPr>
        <p:spPr>
          <a:xfrm>
            <a:off x="1182004" y="3736930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Кўприклар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65F2AC8-546A-42C6-8317-ED5243C26BD2}"/>
              </a:ext>
            </a:extLst>
          </p:cNvPr>
          <p:cNvSpPr/>
          <p:nvPr/>
        </p:nvSpPr>
        <p:spPr>
          <a:xfrm>
            <a:off x="4793455" y="3749630"/>
            <a:ext cx="1026317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18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8B24C1B-BC47-4744-8720-6C014FC1FE05}"/>
              </a:ext>
            </a:extLst>
          </p:cNvPr>
          <p:cNvSpPr/>
          <p:nvPr/>
        </p:nvSpPr>
        <p:spPr>
          <a:xfrm>
            <a:off x="1182004" y="4250794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Йўл ўтказгичлар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7828153-F915-4796-9B4B-0DE88D8F6536}"/>
              </a:ext>
            </a:extLst>
          </p:cNvPr>
          <p:cNvSpPr/>
          <p:nvPr/>
        </p:nvSpPr>
        <p:spPr>
          <a:xfrm>
            <a:off x="4793455" y="4263494"/>
            <a:ext cx="1026317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7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E40909-A373-4639-A150-4E9E97CA92E9}"/>
              </a:ext>
            </a:extLst>
          </p:cNvPr>
          <p:cNvSpPr txBox="1"/>
          <p:nvPr/>
        </p:nvSpPr>
        <p:spPr>
          <a:xfrm>
            <a:off x="6452048" y="436892"/>
            <a:ext cx="472666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z-Cyrl-U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z-Cyrl-U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Кутилаётган натижа:</a:t>
            </a: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FF05EBC-5DA8-4F99-B3C3-D9CA58FB1380}"/>
              </a:ext>
            </a:extLst>
          </p:cNvPr>
          <p:cNvSpPr/>
          <p:nvPr/>
        </p:nvSpPr>
        <p:spPr>
          <a:xfrm>
            <a:off x="6429848" y="1212260"/>
            <a:ext cx="1071595" cy="302215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2042,3 </a:t>
            </a:r>
            <a:r>
              <a:rPr lang="ru-RU" sz="1200" b="1" dirty="0">
                <a:solidFill>
                  <a:srgbClr val="002060"/>
                </a:solidFill>
              </a:rPr>
              <a:t>млн. </a:t>
            </a:r>
            <a:r>
              <a:rPr lang="ru-RU" sz="1200" b="1" dirty="0" err="1">
                <a:solidFill>
                  <a:srgbClr val="002060"/>
                </a:solidFill>
              </a:rPr>
              <a:t>тн</a:t>
            </a:r>
            <a:r>
              <a:rPr lang="ru-RU" sz="1200" b="1" dirty="0">
                <a:solidFill>
                  <a:srgbClr val="002060"/>
                </a:solidFill>
              </a:rPr>
              <a:t>. км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B0C505C-2838-436A-8EC3-DAAD0E75EB8D}"/>
              </a:ext>
            </a:extLst>
          </p:cNvPr>
          <p:cNvSpPr/>
          <p:nvPr/>
        </p:nvSpPr>
        <p:spPr>
          <a:xfrm>
            <a:off x="6429848" y="1712253"/>
            <a:ext cx="1071595" cy="368459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111,6</a:t>
            </a:r>
          </a:p>
          <a:p>
            <a:pPr algn="ctr"/>
            <a:r>
              <a:rPr lang="uz-Cyrl-UZ" sz="1200" b="1" dirty="0">
                <a:solidFill>
                  <a:srgbClr val="002060"/>
                </a:solidFill>
              </a:rPr>
              <a:t>млн. йўл. км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767F0B00-82BC-4CC5-9F2A-C084B2AF7DBD}"/>
              </a:ext>
            </a:extLst>
          </p:cNvPr>
          <p:cNvSpPr/>
          <p:nvPr/>
        </p:nvSpPr>
        <p:spPr>
          <a:xfrm>
            <a:off x="6429847" y="2212247"/>
            <a:ext cx="1071595" cy="275643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35 % </a:t>
            </a:r>
            <a:r>
              <a:rPr lang="uz-Cyrl-UZ" sz="1200" b="1" dirty="0">
                <a:solidFill>
                  <a:srgbClr val="002060"/>
                </a:solidFill>
              </a:rPr>
              <a:t>гача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EA7CE1A-29E7-4861-8990-698BD9E1DB3C}"/>
              </a:ext>
            </a:extLst>
          </p:cNvPr>
          <p:cNvSpPr/>
          <p:nvPr/>
        </p:nvSpPr>
        <p:spPr>
          <a:xfrm>
            <a:off x="6429848" y="2712239"/>
            <a:ext cx="1071594" cy="261957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230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FE2573D6-CCF8-4110-9B81-4D595FA482AE}"/>
              </a:ext>
            </a:extLst>
          </p:cNvPr>
          <p:cNvSpPr/>
          <p:nvPr/>
        </p:nvSpPr>
        <p:spPr>
          <a:xfrm>
            <a:off x="6429847" y="3229416"/>
            <a:ext cx="1071594" cy="288345"/>
          </a:xfrm>
          <a:prstGeom prst="rect">
            <a:avLst/>
          </a:prstGeom>
          <a:noFill/>
          <a:ln w="3175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400" b="1" dirty="0">
                <a:solidFill>
                  <a:srgbClr val="002060"/>
                </a:solidFill>
              </a:rPr>
              <a:t>1 та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C8209E2-70B2-48A5-A9DF-961DD3761DDE}"/>
              </a:ext>
            </a:extLst>
          </p:cNvPr>
          <p:cNvSpPr/>
          <p:nvPr/>
        </p:nvSpPr>
        <p:spPr>
          <a:xfrm>
            <a:off x="7715270" y="1219399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Юк айланмаси йилига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158B9E3A-CB32-4B72-9948-F25E800A7C19}"/>
              </a:ext>
            </a:extLst>
          </p:cNvPr>
          <p:cNvSpPr/>
          <p:nvPr/>
        </p:nvSpPr>
        <p:spPr>
          <a:xfrm>
            <a:off x="7715270" y="1719392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Йўловчи айланмаси йилига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B89BD3DD-B2DA-45A7-8A57-4E409A0DCF4C}"/>
              </a:ext>
            </a:extLst>
          </p:cNvPr>
          <p:cNvSpPr/>
          <p:nvPr/>
        </p:nvSpPr>
        <p:spPr>
          <a:xfrm>
            <a:off x="7715270" y="2219385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Эксплуатацион харажатларни камайтириш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25ACE1E-31FD-41B3-87FF-95CB7E547EC8}"/>
              </a:ext>
            </a:extLst>
          </p:cNvPr>
          <p:cNvSpPr/>
          <p:nvPr/>
        </p:nvSpPr>
        <p:spPr>
          <a:xfrm>
            <a:off x="7715270" y="2719378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Янги иш ўринларини яратиш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BB3BBCB-CDDB-4F47-A5ED-5BB0BD7C060C}"/>
              </a:ext>
            </a:extLst>
          </p:cNvPr>
          <p:cNvSpPr/>
          <p:nvPr/>
        </p:nvSpPr>
        <p:spPr>
          <a:xfrm>
            <a:off x="7715270" y="3236555"/>
            <a:ext cx="3463464" cy="302215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  <a:lumOff val="90000"/>
                  <a:alpha val="1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dirty="0">
                <a:solidFill>
                  <a:srgbClr val="002060"/>
                </a:solidFill>
              </a:rPr>
              <a:t>50 кишилик темир йўл вокзали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67DEC8FA-2126-490C-946B-F0C556A669C9}"/>
              </a:ext>
            </a:extLst>
          </p:cNvPr>
          <p:cNvSpPr/>
          <p:nvPr/>
        </p:nvSpPr>
        <p:spPr>
          <a:xfrm>
            <a:off x="6088357" y="1102785"/>
            <a:ext cx="59106" cy="48705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05829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1451</TotalTime>
  <Words>264</Words>
  <Application>Microsoft Office PowerPoint</Application>
  <PresentationFormat>Широкоэкранный</PresentationFormat>
  <Paragraphs>57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Franklin Gothic Book</vt:lpstr>
      <vt:lpstr>Times New Roman</vt:lpstr>
      <vt:lpstr>Уголки</vt:lpstr>
      <vt:lpstr>Презентация PowerPoint</vt:lpstr>
      <vt:lpstr>“Шовот-Қораўзак янги темир йўл линиясини ҳамда Амударё устидан ўтувчи темир йўл ва автомобиль йўли қўшма кўпригини қуриш” инвестиция лойиҳаси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40</cp:revision>
  <cp:lastPrinted>2021-07-07T06:04:20Z</cp:lastPrinted>
  <dcterms:created xsi:type="dcterms:W3CDTF">2021-07-05T10:30:14Z</dcterms:created>
  <dcterms:modified xsi:type="dcterms:W3CDTF">2022-01-28T10:51:36Z</dcterms:modified>
</cp:coreProperties>
</file>